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56"/>
  </p:notesMasterIdLst>
  <p:handoutMasterIdLst>
    <p:handoutMasterId r:id="rId57"/>
  </p:handoutMasterIdLst>
  <p:sldIdLst>
    <p:sldId id="269" r:id="rId4"/>
    <p:sldId id="575" r:id="rId5"/>
    <p:sldId id="585" r:id="rId6"/>
    <p:sldId id="586" r:id="rId7"/>
    <p:sldId id="548" r:id="rId8"/>
    <p:sldId id="542" r:id="rId9"/>
    <p:sldId id="587" r:id="rId10"/>
    <p:sldId id="588" r:id="rId11"/>
    <p:sldId id="527" r:id="rId12"/>
    <p:sldId id="550" r:id="rId13"/>
    <p:sldId id="589" r:id="rId14"/>
    <p:sldId id="590" r:id="rId15"/>
    <p:sldId id="591" r:id="rId16"/>
    <p:sldId id="559" r:id="rId17"/>
    <p:sldId id="561" r:id="rId18"/>
    <p:sldId id="592" r:id="rId19"/>
    <p:sldId id="612" r:id="rId20"/>
    <p:sldId id="614" r:id="rId21"/>
    <p:sldId id="613" r:id="rId22"/>
    <p:sldId id="593" r:id="rId23"/>
    <p:sldId id="615" r:id="rId24"/>
    <p:sldId id="595" r:id="rId25"/>
    <p:sldId id="616" r:id="rId26"/>
    <p:sldId id="617" r:id="rId27"/>
    <p:sldId id="618" r:id="rId28"/>
    <p:sldId id="619" r:id="rId29"/>
    <p:sldId id="601" r:id="rId30"/>
    <p:sldId id="602" r:id="rId31"/>
    <p:sldId id="603" r:id="rId32"/>
    <p:sldId id="604" r:id="rId33"/>
    <p:sldId id="605" r:id="rId34"/>
    <p:sldId id="606" r:id="rId35"/>
    <p:sldId id="607" r:id="rId36"/>
    <p:sldId id="557" r:id="rId37"/>
    <p:sldId id="546" r:id="rId38"/>
    <p:sldId id="528" r:id="rId39"/>
    <p:sldId id="596" r:id="rId40"/>
    <p:sldId id="597" r:id="rId41"/>
    <p:sldId id="598" r:id="rId42"/>
    <p:sldId id="610" r:id="rId43"/>
    <p:sldId id="566" r:id="rId44"/>
    <p:sldId id="535" r:id="rId45"/>
    <p:sldId id="584" r:id="rId46"/>
    <p:sldId id="579" r:id="rId47"/>
    <p:sldId id="583" r:id="rId48"/>
    <p:sldId id="536" r:id="rId49"/>
    <p:sldId id="537" r:id="rId50"/>
    <p:sldId id="580" r:id="rId51"/>
    <p:sldId id="581" r:id="rId52"/>
    <p:sldId id="540" r:id="rId53"/>
    <p:sldId id="611" r:id="rId54"/>
    <p:sldId id="544" r:id="rId55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75"/>
            <p14:sldId id="585"/>
            <p14:sldId id="586"/>
            <p14:sldId id="548"/>
            <p14:sldId id="542"/>
            <p14:sldId id="587"/>
            <p14:sldId id="588"/>
            <p14:sldId id="527"/>
            <p14:sldId id="550"/>
            <p14:sldId id="589"/>
            <p14:sldId id="590"/>
            <p14:sldId id="591"/>
            <p14:sldId id="559"/>
            <p14:sldId id="561"/>
            <p14:sldId id="592"/>
            <p14:sldId id="612"/>
            <p14:sldId id="614"/>
            <p14:sldId id="613"/>
            <p14:sldId id="593"/>
            <p14:sldId id="615"/>
            <p14:sldId id="595"/>
            <p14:sldId id="616"/>
            <p14:sldId id="617"/>
            <p14:sldId id="618"/>
            <p14:sldId id="619"/>
            <p14:sldId id="601"/>
            <p14:sldId id="602"/>
            <p14:sldId id="603"/>
            <p14:sldId id="604"/>
            <p14:sldId id="605"/>
            <p14:sldId id="606"/>
            <p14:sldId id="607"/>
            <p14:sldId id="557"/>
            <p14:sldId id="546"/>
            <p14:sldId id="528"/>
            <p14:sldId id="596"/>
            <p14:sldId id="597"/>
            <p14:sldId id="598"/>
            <p14:sldId id="610"/>
            <p14:sldId id="566"/>
            <p14:sldId id="535"/>
            <p14:sldId id="584"/>
            <p14:sldId id="579"/>
            <p14:sldId id="583"/>
            <p14:sldId id="536"/>
            <p14:sldId id="537"/>
            <p14:sldId id="580"/>
            <p14:sldId id="581"/>
            <p14:sldId id="540"/>
            <p14:sldId id="611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3" pos="4526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34" userDrawn="1">
          <p15:clr>
            <a:srgbClr val="A4A3A4"/>
          </p15:clr>
        </p15:guide>
        <p15:guide id="28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498" y="96"/>
      </p:cViewPr>
      <p:guideLst>
        <p:guide pos="4526"/>
        <p:guide pos="5796"/>
        <p:guide pos="3097"/>
        <p:guide orient="horz" pos="4178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34"/>
        <p:guide orient="horz" pos="3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NUL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245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Nuclear 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Lattice Effective Field 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Theory</a:t>
            </a:r>
            <a:endParaRPr lang="en-US" altLang="ko-KR" sz="36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 smtClean="0"/>
              <a:t>Young-Ho Song (</a:t>
            </a:r>
            <a:r>
              <a:rPr lang="ko-KR" altLang="en-US" sz="2800" dirty="0" smtClean="0"/>
              <a:t>중이온가속기연구소</a:t>
            </a:r>
            <a:r>
              <a:rPr lang="en-US" altLang="ko-KR" sz="2800" dirty="0" smtClean="0"/>
              <a:t>, IBS)</a:t>
            </a:r>
          </a:p>
          <a:p>
            <a:pPr lvl="1"/>
            <a:r>
              <a:rPr lang="en-US" altLang="ko-KR" sz="2800" dirty="0" smtClean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52999" y="5732952"/>
            <a:ext cx="47460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1800" dirty="0" err="1" smtClean="0"/>
              <a:t>거대계산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워킹그룹</a:t>
            </a:r>
            <a:r>
              <a:rPr lang="ko-KR" altLang="en-US" sz="1800" dirty="0" smtClean="0"/>
              <a:t> 미팅</a:t>
            </a:r>
            <a:r>
              <a:rPr lang="en-US" altLang="ko-KR" sz="1800" dirty="0" smtClean="0"/>
              <a:t>, 2023.03.28, IBS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We need to introduce a lattice scale in space and time:</a:t>
            </a:r>
          </a:p>
          <a:p>
            <a:r>
              <a:rPr lang="en-US" altLang="ko-KR" sz="2000" dirty="0" smtClean="0"/>
              <a:t>momentum space cutoff ~ 150 MeV </a:t>
            </a:r>
            <a:r>
              <a:rPr lang="en-US" altLang="ko-KR" sz="2000" dirty="0" smtClean="0">
                <a:sym typeface="Wingdings" panose="05000000000000000000" pitchFamily="2" charset="2"/>
              </a:rPr>
              <a:t></a:t>
            </a:r>
            <a:r>
              <a:rPr lang="en-US" altLang="ko-KR" sz="2000" dirty="0" smtClean="0"/>
              <a:t> lattice size a= </a:t>
            </a:r>
            <a:r>
              <a:rPr lang="en-US" altLang="ko-KR" sz="2000" dirty="0"/>
              <a:t>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</a:p>
          <a:p>
            <a:r>
              <a:rPr lang="en-US" altLang="ko-KR" sz="2000" dirty="0" smtClean="0"/>
              <a:t>Time cutoff ~ 1000 MeV </a:t>
            </a:r>
          </a:p>
          <a:p>
            <a:r>
              <a:rPr lang="en-US" altLang="ko-KR" sz="2000" dirty="0" smtClean="0"/>
              <a:t>We need to determine coefficients of interaction for the lattice size. (regularization scale.) </a:t>
            </a:r>
          </a:p>
          <a:p>
            <a:r>
              <a:rPr lang="en-US" altLang="ko-KR" sz="2000" dirty="0" smtClean="0"/>
              <a:t>Two-body interaction coefficients can be determined from phase shifts of np scattering.  </a:t>
            </a:r>
          </a:p>
          <a:p>
            <a:r>
              <a:rPr lang="en-US" altLang="ko-KR" sz="2000" dirty="0" smtClean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Low energy constants in lattice 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All LECs(parameters in the Hamiltonian) are fixed in A&lt;=3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(They have to be fixed for given lattice regularization)</a:t>
            </a:r>
          </a:p>
          <a:p>
            <a:r>
              <a:rPr lang="en-US" altLang="ko-KR" dirty="0" smtClean="0"/>
              <a:t>N-P scattering phase shifts, Deuteron binding energy</a:t>
            </a:r>
          </a:p>
          <a:p>
            <a:r>
              <a:rPr lang="en-US" altLang="ko-KR" dirty="0" smtClean="0"/>
              <a:t>Triton binding energy, Triton beta decay.</a:t>
            </a:r>
            <a:endParaRPr lang="en-US" altLang="ko-KR" dirty="0"/>
          </a:p>
          <a:p>
            <a:r>
              <a:rPr lang="en-US" altLang="ko-KR" dirty="0" smtClean="0"/>
              <a:t>Scattering phase shifts on the Lattice</a:t>
            </a:r>
            <a:r>
              <a:rPr lang="en-US" altLang="ko-KR" dirty="0" smtClean="0"/>
              <a:t>: Wall method. </a:t>
            </a:r>
            <a:endParaRPr lang="en-US" altLang="ko-KR" dirty="0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95766"/>
            <a:ext cx="7924800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0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7323" y="6324600"/>
            <a:ext cx="617027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Determine LECs by fitting phase shifts of N-N scattering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47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8" y="1981200"/>
            <a:ext cx="862570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43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6" y="1704976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57551"/>
            <a:ext cx="8818102" cy="597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Has been successfully applied to </a:t>
            </a:r>
          </a:p>
          <a:p>
            <a:pPr lvl="1"/>
            <a:r>
              <a:rPr lang="en-US" altLang="ko-KR" dirty="0" smtClean="0"/>
              <a:t>Nuclear matter, Cold atom, dilute fermion system</a:t>
            </a:r>
          </a:p>
          <a:p>
            <a:pPr lvl="1"/>
            <a:r>
              <a:rPr lang="en-US" altLang="ko-KR" dirty="0" smtClean="0"/>
              <a:t>Finite nuclei (A&lt;=50) </a:t>
            </a:r>
          </a:p>
          <a:p>
            <a:pPr lvl="1"/>
            <a:r>
              <a:rPr lang="en-US" altLang="ko-KR" dirty="0" smtClean="0"/>
              <a:t>First ab-initio calculation of Hoyle state</a:t>
            </a:r>
          </a:p>
          <a:p>
            <a:pPr lvl="1"/>
            <a:r>
              <a:rPr lang="en-US" altLang="ko-KR" dirty="0" smtClean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</a:t>
            </a:r>
            <a:r>
              <a:rPr lang="en-US" altLang="ko-KR" dirty="0" smtClean="0"/>
              <a:t>and </a:t>
            </a:r>
            <a:r>
              <a:rPr lang="en-US" altLang="ko-KR" baseline="30000" dirty="0" smtClean="0"/>
              <a:t>16</a:t>
            </a:r>
            <a:r>
              <a:rPr lang="en-US" altLang="ko-KR" dirty="0" smtClean="0"/>
              <a:t>O</a:t>
            </a:r>
          </a:p>
          <a:p>
            <a:pPr lvl="1"/>
            <a:r>
              <a:rPr lang="en-US" altLang="ko-KR" dirty="0" smtClean="0"/>
              <a:t>NN scattering, N-D scattering</a:t>
            </a:r>
          </a:p>
          <a:p>
            <a:pPr lvl="1"/>
            <a:r>
              <a:rPr lang="en-US" altLang="ko-KR" dirty="0" smtClean="0"/>
              <a:t>Alpha-alpha scattering</a:t>
            </a:r>
          </a:p>
          <a:p>
            <a:pPr lvl="1"/>
            <a:r>
              <a:rPr lang="en-US" altLang="ko-KR" dirty="0" smtClean="0"/>
              <a:t>radiative capture, fusion </a:t>
            </a:r>
          </a:p>
          <a:p>
            <a:pPr lvl="1"/>
            <a:r>
              <a:rPr lang="en-US" altLang="ko-KR" dirty="0" smtClean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2872469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26522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2477442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projection method</a:t>
            </a:r>
            <a:endParaRPr lang="en-US" dirty="0"/>
          </a:p>
        </p:txBody>
      </p:sp>
      <p:pic>
        <p:nvPicPr>
          <p:cNvPr id="2052" name="Picture 4" descr="fig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92263"/>
            <a:ext cx="2481262" cy="247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34327" y="1662545"/>
            <a:ext cx="6299200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Construction of effective Hamiltonian </a:t>
            </a:r>
          </a:p>
          <a:p>
            <a:r>
              <a:rPr lang="en-US" dirty="0" smtClean="0"/>
              <a:t>between two clusters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91" y="2432510"/>
            <a:ext cx="2682752" cy="6949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359" y="3145908"/>
            <a:ext cx="2775116" cy="7528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327" y="3776069"/>
            <a:ext cx="3400900" cy="9335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996" y="3762610"/>
            <a:ext cx="3077004" cy="7716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209" y="4868863"/>
            <a:ext cx="7163800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71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66" y="772919"/>
            <a:ext cx="7829116" cy="54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93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Adiabatic projection method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80668"/>
            <a:ext cx="4002809" cy="35881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7763" y="5209731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 initio alpha-alpha scattering</a:t>
            </a:r>
          </a:p>
          <a:p>
            <a:r>
              <a:rPr lang="en-US" dirty="0" smtClean="0"/>
              <a:t>( Nature 528, 111-114(2015))</a:t>
            </a:r>
          </a:p>
        </p:txBody>
      </p:sp>
      <p:pic>
        <p:nvPicPr>
          <p:cNvPr id="2050" name="Picture 2" descr="fig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1735943"/>
            <a:ext cx="3301764" cy="292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947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err="1" smtClean="0"/>
              <a:t>Serdar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Elhatisari</a:t>
            </a:r>
            <a:r>
              <a:rPr lang="en-US" altLang="ko-KR" dirty="0" smtClean="0"/>
              <a:t>(Gaziantep </a:t>
            </a:r>
            <a:r>
              <a:rPr lang="en-US" altLang="ko-KR" dirty="0"/>
              <a:t>Islam Science and </a:t>
            </a:r>
            <a:r>
              <a:rPr lang="en-US" altLang="ko-KR" dirty="0" smtClean="0"/>
              <a:t>Technology) </a:t>
            </a:r>
          </a:p>
          <a:p>
            <a:r>
              <a:rPr lang="en-US" altLang="ko-KR" dirty="0" smtClean="0"/>
              <a:t>Lukas </a:t>
            </a:r>
            <a:r>
              <a:rPr lang="en-US" altLang="ko-KR" dirty="0" err="1" smtClean="0"/>
              <a:t>Bovermann</a:t>
            </a:r>
            <a:r>
              <a:rPr lang="en-US" altLang="ko-KR" dirty="0" smtClean="0"/>
              <a:t>(Ruhr)</a:t>
            </a:r>
          </a:p>
          <a:p>
            <a:r>
              <a:rPr lang="en-US" altLang="ko-KR" dirty="0" err="1" smtClean="0"/>
              <a:t>Evgeny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Epelbaum</a:t>
            </a:r>
            <a:r>
              <a:rPr lang="en-US" altLang="ko-KR" dirty="0" smtClean="0"/>
              <a:t> (Bochum)</a:t>
            </a:r>
          </a:p>
          <a:p>
            <a:r>
              <a:rPr lang="en-US" altLang="ko-KR" dirty="0" smtClean="0"/>
              <a:t>Dillon Frame</a:t>
            </a:r>
            <a:r>
              <a:rPr lang="en-US" altLang="ko-KR" dirty="0"/>
              <a:t> (</a:t>
            </a:r>
            <a:r>
              <a:rPr lang="en-US" altLang="ko-KR" dirty="0" err="1" smtClean="0"/>
              <a:t>Juelich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 smtClean="0"/>
              <a:t>Hildenbrand</a:t>
            </a:r>
            <a:r>
              <a:rPr lang="en-US" altLang="ko-KR" dirty="0" smtClean="0"/>
              <a:t>(Darmstadt)</a:t>
            </a:r>
            <a:endParaRPr lang="en-US" altLang="ko-KR" dirty="0"/>
          </a:p>
          <a:p>
            <a:r>
              <a:rPr lang="en-US" altLang="ko-KR" dirty="0"/>
              <a:t>Hermann </a:t>
            </a:r>
            <a:r>
              <a:rPr lang="en-US" altLang="ko-KR" dirty="0" smtClean="0"/>
              <a:t>Krebs(Ruhr)</a:t>
            </a:r>
          </a:p>
          <a:p>
            <a:r>
              <a:rPr lang="en-US" altLang="ko-KR" dirty="0" err="1" smtClean="0"/>
              <a:t>Timo</a:t>
            </a:r>
            <a:r>
              <a:rPr lang="en-US" altLang="ko-KR" dirty="0" smtClean="0"/>
              <a:t> </a:t>
            </a:r>
            <a:r>
              <a:rPr lang="en-US" altLang="ko-KR" dirty="0"/>
              <a:t>A. </a:t>
            </a:r>
            <a:r>
              <a:rPr lang="en-US" altLang="ko-KR" dirty="0" err="1" smtClean="0"/>
              <a:t>Lähde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Juelich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Dean Lee (MSU)</a:t>
            </a:r>
          </a:p>
          <a:p>
            <a:r>
              <a:rPr lang="en-US" altLang="ko-KR" dirty="0" smtClean="0"/>
              <a:t>Ning Li(</a:t>
            </a:r>
            <a:r>
              <a:rPr lang="en-US" altLang="ko-KR" dirty="0"/>
              <a:t>Sun </a:t>
            </a:r>
            <a:r>
              <a:rPr lang="en-US" altLang="ko-KR" dirty="0" err="1" smtClean="0"/>
              <a:t>Yat-sen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Bing-Nan Lu(</a:t>
            </a:r>
            <a:r>
              <a:rPr lang="en-US" altLang="ko-KR" dirty="0"/>
              <a:t> Graduate School of China Academy of Engineering </a:t>
            </a:r>
            <a:r>
              <a:rPr lang="en-US" altLang="ko-KR" dirty="0" smtClean="0"/>
              <a:t>Physic)</a:t>
            </a:r>
          </a:p>
          <a:p>
            <a:r>
              <a:rPr lang="en-US" altLang="ko-KR" dirty="0" err="1" smtClean="0"/>
              <a:t>Myungkuk</a:t>
            </a:r>
            <a:r>
              <a:rPr lang="en-US" altLang="ko-KR" dirty="0" smtClean="0"/>
              <a:t> Kim(CENS,IBS) </a:t>
            </a:r>
          </a:p>
          <a:p>
            <a:r>
              <a:rPr lang="en-US" altLang="ko-KR" dirty="0" smtClean="0"/>
              <a:t>Youngman Kim</a:t>
            </a:r>
            <a:r>
              <a:rPr lang="en-US" altLang="ko-KR" dirty="0"/>
              <a:t> (</a:t>
            </a:r>
            <a:r>
              <a:rPr lang="ko-KR" altLang="en-US" dirty="0"/>
              <a:t>중이온가속기연구소</a:t>
            </a:r>
            <a:r>
              <a:rPr lang="en-US" altLang="ko-KR" dirty="0"/>
              <a:t>,IBS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smtClean="0"/>
              <a:t>Young-Ho Song(</a:t>
            </a:r>
            <a:r>
              <a:rPr lang="ko-KR" altLang="en-US" dirty="0" smtClean="0"/>
              <a:t>중이온가속기연구소</a:t>
            </a:r>
            <a:r>
              <a:rPr lang="en-US" altLang="ko-KR" dirty="0" smtClean="0"/>
              <a:t>,IBS)</a:t>
            </a:r>
            <a:endParaRPr lang="en-US" altLang="ko-KR" dirty="0"/>
          </a:p>
          <a:p>
            <a:r>
              <a:rPr lang="en-US" altLang="ko-KR" dirty="0" err="1"/>
              <a:t>Yuanzhuo</a:t>
            </a:r>
            <a:r>
              <a:rPr lang="en-US" altLang="ko-KR" dirty="0"/>
              <a:t> </a:t>
            </a:r>
            <a:r>
              <a:rPr lang="en-US" altLang="ko-KR" dirty="0" smtClean="0"/>
              <a:t>Ma(Peking)</a:t>
            </a:r>
          </a:p>
          <a:p>
            <a:r>
              <a:rPr lang="en-US" altLang="ko-KR" dirty="0" smtClean="0"/>
              <a:t>Ulf-G</a:t>
            </a:r>
            <a:r>
              <a:rPr lang="en-US" altLang="ko-KR" dirty="0"/>
              <a:t>. </a:t>
            </a:r>
            <a:r>
              <a:rPr lang="en-US" altLang="ko-KR" dirty="0" err="1" smtClean="0"/>
              <a:t>Meißner</a:t>
            </a:r>
            <a:r>
              <a:rPr lang="en-US" altLang="ko-KR" dirty="0"/>
              <a:t> </a:t>
            </a:r>
            <a:r>
              <a:rPr lang="en-US" altLang="ko-KR" dirty="0" smtClean="0"/>
              <a:t>(Bonn/</a:t>
            </a:r>
            <a:r>
              <a:rPr lang="en-US" altLang="ko-KR" dirty="0" err="1" smtClean="0"/>
              <a:t>Juelich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r>
              <a:rPr lang="en-US" altLang="ko-KR" dirty="0" err="1" smtClean="0"/>
              <a:t>Gautam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Rupak</a:t>
            </a:r>
            <a:r>
              <a:rPr lang="en-US" altLang="ko-KR" dirty="0" smtClean="0"/>
              <a:t>(</a:t>
            </a:r>
            <a:r>
              <a:rPr lang="en-US" altLang="ko-KR" dirty="0"/>
              <a:t>Mississippi </a:t>
            </a:r>
            <a:r>
              <a:rPr lang="en-US" altLang="ko-KR" dirty="0" smtClean="0"/>
              <a:t>State)</a:t>
            </a:r>
          </a:p>
          <a:p>
            <a:r>
              <a:rPr lang="en-US" altLang="ko-KR" dirty="0" err="1" smtClean="0"/>
              <a:t>Shihang</a:t>
            </a:r>
            <a:r>
              <a:rPr lang="en-US" altLang="ko-KR" dirty="0" smtClean="0"/>
              <a:t> Shen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r>
              <a:rPr lang="en-US" altLang="ko-KR" dirty="0" err="1" smtClean="0"/>
              <a:t>Gianluca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Stellin</a:t>
            </a:r>
            <a:r>
              <a:rPr lang="en-US" altLang="ko-KR" dirty="0" smtClean="0"/>
              <a:t>(</a:t>
            </a:r>
            <a:r>
              <a:rPr lang="en-US" altLang="ko-KR" dirty="0"/>
              <a:t> CEA </a:t>
            </a:r>
            <a:r>
              <a:rPr lang="en-US" altLang="ko-KR" dirty="0" smtClean="0"/>
              <a:t>Paris-</a:t>
            </a:r>
            <a:r>
              <a:rPr lang="en-US" altLang="ko-KR" dirty="0" err="1" smtClean="0"/>
              <a:t>Saclay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457200"/>
            <a:ext cx="5982535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3072096" cy="3962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522" y="2057400"/>
            <a:ext cx="2194254" cy="228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656701"/>
            <a:ext cx="2632860" cy="49731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1" y="6206136"/>
            <a:ext cx="1493649" cy="38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3021" y="4596722"/>
            <a:ext cx="2058577" cy="38241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Pinhole algorithm</a:t>
            </a:r>
          </a:p>
        </p:txBody>
      </p:sp>
    </p:spTree>
    <p:extLst>
      <p:ext uri="{BB962C8B-B14F-4D97-AF65-F5344CB8AC3E}">
        <p14:creationId xmlns:p14="http://schemas.microsoft.com/office/powerpoint/2010/main" val="98699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Pinhole Algorithm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758517"/>
            <a:ext cx="4689337" cy="3339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3" y="1612451"/>
            <a:ext cx="4291052" cy="36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75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0557" y="6292572"/>
            <a:ext cx="2662908" cy="38241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Pinhole trace algorithm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7401"/>
            <a:ext cx="3124200" cy="39014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19" y="2209800"/>
            <a:ext cx="4146166" cy="2581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1" y="4876800"/>
            <a:ext cx="423064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determine the location of the critical point </a:t>
            </a:r>
            <a:endParaRPr lang="en-US" altLang="ko-KR" sz="1400" dirty="0"/>
          </a:p>
          <a:p>
            <a:r>
              <a:rPr lang="en-US" altLang="ko-KR" sz="1400" dirty="0"/>
              <a:t>and </a:t>
            </a:r>
            <a:r>
              <a:rPr lang="en-US" altLang="ko-KR" sz="1400" dirty="0"/>
              <a:t>the liquid-vapor coexistence </a:t>
            </a:r>
            <a:r>
              <a:rPr lang="en-US" altLang="ko-KR" sz="1400" dirty="0"/>
              <a:t>line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/>
              <a:t>for symmetric nuclear matter </a:t>
            </a:r>
            <a:endParaRPr lang="en-US" altLang="ko-KR" sz="1400" dirty="0"/>
          </a:p>
          <a:p>
            <a:r>
              <a:rPr lang="en-US" altLang="ko-KR" sz="1400" dirty="0"/>
              <a:t>with </a:t>
            </a:r>
            <a:r>
              <a:rPr lang="en-US" altLang="ko-KR" sz="1400" dirty="0"/>
              <a:t>equal numbers of protons and neutrons. 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the </a:t>
            </a:r>
            <a:r>
              <a:rPr lang="en-US" altLang="ko-KR" sz="1400" dirty="0"/>
              <a:t>first </a:t>
            </a:r>
            <a:r>
              <a:rPr lang="en-US" altLang="ko-KR" sz="1400" i="1" dirty="0"/>
              <a:t>ab initio</a:t>
            </a:r>
            <a:r>
              <a:rPr lang="en-US" altLang="ko-KR" sz="1400" dirty="0"/>
              <a:t> study of the density </a:t>
            </a:r>
            <a:endParaRPr lang="en-US" altLang="ko-KR" sz="1400" dirty="0"/>
          </a:p>
          <a:p>
            <a:r>
              <a:rPr lang="en-US" altLang="ko-KR" sz="1400" dirty="0"/>
              <a:t>and </a:t>
            </a:r>
            <a:r>
              <a:rPr lang="en-US" altLang="ko-KR" sz="1400" dirty="0"/>
              <a:t>temperature dependence of nuclear clustering.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4" y="479733"/>
            <a:ext cx="6286677" cy="13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3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Pinhole trace algorithm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10872"/>
            <a:ext cx="5675978" cy="42867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96" y="1871034"/>
            <a:ext cx="1943371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55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Continuation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592263"/>
            <a:ext cx="2276793" cy="724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9" y="2384527"/>
            <a:ext cx="3334215" cy="695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11" y="3305702"/>
            <a:ext cx="4826485" cy="33268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0682" y="1712035"/>
            <a:ext cx="3929281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extrapolate/interpolate Hamiltonian</a:t>
            </a:r>
          </a:p>
          <a:p>
            <a:r>
              <a:rPr lang="en-US" dirty="0" smtClean="0"/>
              <a:t>With parameter c.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40218" y="3592945"/>
            <a:ext cx="4239491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for Bose-Hubbard model in 3D</a:t>
            </a:r>
          </a:p>
          <a:p>
            <a:r>
              <a:rPr lang="en-US" dirty="0" smtClean="0"/>
              <a:t>(three bosons)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60682" y="2810414"/>
            <a:ext cx="4687502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 </a:t>
            </a:r>
            <a:r>
              <a:rPr lang="en-US" dirty="0" err="1" smtClean="0"/>
              <a:t>eigen</a:t>
            </a:r>
            <a:r>
              <a:rPr lang="en-US" dirty="0" smtClean="0"/>
              <a:t>-vector in small basis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78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Continuation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7" y="2327563"/>
            <a:ext cx="4189123" cy="2666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8338" y="1671782"/>
            <a:ext cx="3010761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Neutron matter calculation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55" y="1881307"/>
            <a:ext cx="4028416" cy="30223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680" y="5077010"/>
            <a:ext cx="2463518" cy="163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9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Eigenvector Continuation</a:t>
            </a:r>
            <a:endParaRPr 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40" y="1755881"/>
            <a:ext cx="6519920" cy="433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29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Fermion </a:t>
            </a:r>
            <a:r>
              <a:rPr lang="en-US" altLang="ko-KR" dirty="0" smtClean="0"/>
              <a:t>Gas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Physically Interesting multi-fermion system which is easier to approach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Unitary limit fermion system: a strongly coupled conformal system. </a:t>
                </a:r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: Unitary limit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largest possible scattering amplitude 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Infinite </a:t>
                </a:r>
                <a:r>
                  <a:rPr lang="en-US" altLang="ko-KR" dirty="0">
                    <a:sym typeface="Wingdings" panose="05000000000000000000" pitchFamily="2" charset="2"/>
                  </a:rPr>
                  <a:t>scattering length. 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Zero </a:t>
                </a:r>
                <a:r>
                  <a:rPr lang="en-US" altLang="ko-KR" dirty="0">
                    <a:sym typeface="Wingdings" panose="05000000000000000000" pitchFamily="2" charset="2"/>
                  </a:rPr>
                  <a:t>effective range. </a:t>
                </a:r>
              </a:p>
              <a:p>
                <a:pPr marL="0" indent="0">
                  <a:buNone/>
                </a:pPr>
                <a:r>
                  <a:rPr lang="en-US" altLang="ko-KR" sz="2000" dirty="0">
                    <a:sym typeface="Wingdings" panose="05000000000000000000" pitchFamily="2" charset="2"/>
                  </a:rPr>
                  <a:t>    ( Realistic nuclear force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is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close to unitary limit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.) </a:t>
                </a:r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625" r="-1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76601"/>
            <a:ext cx="670653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Fermion </a:t>
            </a:r>
            <a:r>
              <a:rPr lang="en-US" altLang="ko-KR" dirty="0" smtClean="0"/>
              <a:t>Gas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78" y="3499926"/>
            <a:ext cx="4683215" cy="1667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1"/>
            <a:ext cx="2133600" cy="17761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488767"/>
            <a:ext cx="1828800" cy="15712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64514" y="1488768"/>
            <a:ext cx="2997937" cy="9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Universality</a:t>
            </a:r>
            <a:r>
              <a:rPr lang="en-US" altLang="ko-KR" dirty="0"/>
              <a:t> of unitary limit</a:t>
            </a:r>
          </a:p>
          <a:p>
            <a:r>
              <a:rPr lang="en-US" altLang="ko-KR" dirty="0"/>
              <a:t>Of many fermion system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Bertsch</a:t>
            </a:r>
            <a:r>
              <a:rPr lang="en-US" altLang="ko-KR" dirty="0">
                <a:sym typeface="Wingdings" panose="05000000000000000000" pitchFamily="2" charset="2"/>
              </a:rPr>
              <a:t> Parameter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19800" y="3499925"/>
            <a:ext cx="3276600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Experiment in</a:t>
            </a:r>
          </a:p>
          <a:p>
            <a:r>
              <a:rPr lang="en-US" altLang="ko-KR" dirty="0" err="1"/>
              <a:t>Ultracold</a:t>
            </a:r>
            <a:r>
              <a:rPr lang="en-US" altLang="ko-KR" dirty="0"/>
              <a:t> trapped atoms</a:t>
            </a:r>
          </a:p>
          <a:p>
            <a:r>
              <a:rPr lang="en-US" altLang="ko-KR" dirty="0"/>
              <a:t>(</a:t>
            </a:r>
            <a:r>
              <a:rPr lang="en-US" altLang="ko-KR" dirty="0"/>
              <a:t>M. J. H. </a:t>
            </a:r>
            <a:r>
              <a:rPr lang="en-US" altLang="ko-KR" dirty="0"/>
              <a:t>Ku et al, </a:t>
            </a:r>
            <a:r>
              <a:rPr lang="en-US" altLang="ko-KR" dirty="0"/>
              <a:t>Science 335, 563-567 (2012</a:t>
            </a:r>
            <a:r>
              <a:rPr lang="en-US" altLang="ko-KR" dirty="0"/>
              <a:t>).)</a:t>
            </a:r>
          </a:p>
          <a:p>
            <a:r>
              <a:rPr lang="en-US" altLang="ko-KR" dirty="0" err="1"/>
              <a:t>Bertch</a:t>
            </a:r>
            <a:r>
              <a:rPr lang="en-US" altLang="ko-KR" dirty="0"/>
              <a:t> parameter ~ 0.376(4)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88751" y="5455143"/>
            <a:ext cx="5992794" cy="9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Many theoretical calculation exists including NLEFT.</a:t>
            </a:r>
          </a:p>
          <a:p>
            <a:r>
              <a:rPr lang="en-US" altLang="ko-KR" dirty="0"/>
              <a:t>Previous NLEFT calculation was done in cubic lattice. </a:t>
            </a:r>
          </a:p>
          <a:p>
            <a:r>
              <a:rPr lang="en-US" altLang="ko-KR" dirty="0"/>
              <a:t>Here we applied NLEFT in BCC lattice 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120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457200"/>
            <a:ext cx="4584785" cy="1676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562600" y="1219200"/>
            <a:ext cx="3352800" cy="672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(M. J. H. Ku et al, Science 335, 563-567 (2012).)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2201"/>
            <a:ext cx="6177982" cy="38627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6224999"/>
            <a:ext cx="7029168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Chemical potential</a:t>
            </a:r>
            <a:r>
              <a:rPr lang="en-US" altLang="ko-KR" dirty="0"/>
              <a:t>, energy, </a:t>
            </a:r>
            <a:r>
              <a:rPr lang="en-US" altLang="ko-KR" dirty="0">
                <a:solidFill>
                  <a:srgbClr val="00B050"/>
                </a:solidFill>
              </a:rPr>
              <a:t>free energy </a:t>
            </a:r>
            <a:r>
              <a:rPr lang="en-US" altLang="ko-KR" dirty="0"/>
              <a:t>and Entropy per particle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435693" y="4724400"/>
            <a:ext cx="3230372" cy="38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Bertch</a:t>
            </a:r>
            <a:r>
              <a:rPr lang="en-US" altLang="ko-KR" dirty="0"/>
              <a:t> parameter ~ 0.376(4)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05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382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19114" y="4268927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Ab initio</a:t>
            </a:r>
          </a:p>
          <a:p>
            <a:r>
              <a:rPr lang="en-US" altLang="ko-KR" sz="1200" dirty="0"/>
              <a:t>Nuclear</a:t>
            </a:r>
          </a:p>
          <a:p>
            <a:r>
              <a:rPr lang="en-US" altLang="ko-KR" sz="1200" dirty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29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limit Hamiltonian in BCC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40214"/>
            <a:ext cx="1905000" cy="18018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11125" y="3876533"/>
            <a:ext cx="7503566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BCC lattice is constructed as </a:t>
            </a:r>
            <a:r>
              <a:rPr lang="en-US" altLang="ko-KR" dirty="0" smtClean="0"/>
              <a:t>Two </a:t>
            </a:r>
            <a:r>
              <a:rPr lang="en-US" altLang="ko-KR" dirty="0"/>
              <a:t>cubic lattice</a:t>
            </a:r>
          </a:p>
          <a:p>
            <a:r>
              <a:rPr lang="en-US" altLang="ko-KR" dirty="0"/>
              <a:t>(shifted by (1/2,1/2,1/2) in lattice unit)</a:t>
            </a:r>
          </a:p>
          <a:p>
            <a:endParaRPr lang="en-US" altLang="ko-KR" dirty="0"/>
          </a:p>
          <a:p>
            <a:r>
              <a:rPr lang="en-US" altLang="ko-KR" dirty="0"/>
              <a:t>2 L^3 lattice points </a:t>
            </a:r>
          </a:p>
          <a:p>
            <a:endParaRPr lang="en-US" altLang="ko-KR" dirty="0"/>
          </a:p>
          <a:p>
            <a:r>
              <a:rPr lang="en-US" altLang="ko-KR" dirty="0"/>
              <a:t>Lattice spacing a=1/100 MeV^-1</a:t>
            </a:r>
          </a:p>
          <a:p>
            <a:r>
              <a:rPr lang="en-US" altLang="ko-KR" dirty="0"/>
              <a:t>Lattice Time step at = 1/1000 MeV^-1</a:t>
            </a:r>
          </a:p>
          <a:p>
            <a:r>
              <a:rPr lang="en-US" altLang="ko-KR" dirty="0"/>
              <a:t>(For outer region at’=1/200 MeV^-1)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58210" y="1509246"/>
            <a:ext cx="4953000" cy="18328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Because of convenience, all NLEFT calculation has been done on cubic lattice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Physical result should not depends on the specific </a:t>
            </a:r>
            <a:r>
              <a:rPr lang="en-US" altLang="ko-KR" dirty="0" smtClean="0"/>
              <a:t>lattice </a:t>
            </a:r>
            <a:r>
              <a:rPr lang="en-US" altLang="ko-KR" dirty="0"/>
              <a:t>structure. (lattice size, spacing, type)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191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limit Hamiltonian in BCC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1713670"/>
            <a:ext cx="4419600" cy="11574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488" y="3429000"/>
            <a:ext cx="2514600" cy="7269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1" y="3400733"/>
            <a:ext cx="4980561" cy="14376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5562600"/>
            <a:ext cx="5727850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Our choice is valid up to O(p^6) : f(p) = p^2 +O(p^6)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570" y="6104931"/>
            <a:ext cx="3229821" cy="5187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421" y="1828002"/>
            <a:ext cx="1848255" cy="6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27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limit Hamiltonian in BCC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524000"/>
            <a:ext cx="2524477" cy="6858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1" y="1600200"/>
            <a:ext cx="2924583" cy="1505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420209"/>
            <a:ext cx="3439090" cy="25166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67201" y="3623359"/>
            <a:ext cx="4221027" cy="2703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1S0 NN scattering phase shift is fitted</a:t>
            </a:r>
          </a:p>
          <a:p>
            <a:r>
              <a:rPr lang="en-US" altLang="ko-KR" dirty="0"/>
              <a:t>For unitary limit .</a:t>
            </a:r>
          </a:p>
          <a:p>
            <a:endParaRPr lang="en-US" altLang="ko-KR" dirty="0"/>
          </a:p>
          <a:p>
            <a:r>
              <a:rPr lang="en-US" altLang="ko-KR" dirty="0"/>
              <a:t>C0= -0.7449172 [</a:t>
            </a:r>
            <a:r>
              <a:rPr lang="en-US" altLang="ko-KR" dirty="0" err="1"/>
              <a:t>l.u</a:t>
            </a:r>
            <a:r>
              <a:rPr lang="en-US" altLang="ko-KR" dirty="0"/>
              <a:t>.]</a:t>
            </a:r>
          </a:p>
          <a:p>
            <a:r>
              <a:rPr lang="en-US" altLang="ko-KR" dirty="0" err="1"/>
              <a:t>sNL</a:t>
            </a:r>
            <a:r>
              <a:rPr lang="en-US" altLang="ko-KR" dirty="0"/>
              <a:t> = - 0.0009533729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en-US" altLang="ko-KR" dirty="0">
                <a:sym typeface="Wingdings" panose="05000000000000000000" pitchFamily="2" charset="2"/>
              </a:rPr>
              <a:t>0 = 125658 </a:t>
            </a:r>
            <a:r>
              <a:rPr lang="en-US" altLang="ko-KR" dirty="0" err="1">
                <a:sym typeface="Wingdings" panose="05000000000000000000" pitchFamily="2" charset="2"/>
              </a:rPr>
              <a:t>fm</a:t>
            </a:r>
            <a:r>
              <a:rPr lang="en-US" altLang="ko-KR" dirty="0">
                <a:sym typeface="Wingdings" panose="05000000000000000000" pitchFamily="2" charset="2"/>
              </a:rPr>
              <a:t>, r0 = 0.110 </a:t>
            </a:r>
            <a:r>
              <a:rPr lang="en-US" altLang="ko-KR" dirty="0" err="1">
                <a:sym typeface="Wingdings" panose="05000000000000000000" pitchFamily="2" charset="2"/>
              </a:rPr>
              <a:t>fm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Spherical Wall Method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6601" y="1752600"/>
            <a:ext cx="2215671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Non-local smeared</a:t>
            </a:r>
          </a:p>
          <a:p>
            <a:r>
              <a:rPr lang="en-US" altLang="ko-KR" dirty="0"/>
              <a:t>Contact interaction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995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Fermion Gas in BCC lattice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N=66 neutrons (33 spin up, 33 spin down)</a:t>
            </a:r>
          </a:p>
          <a:p>
            <a:r>
              <a:rPr lang="en-US" altLang="ko-KR" dirty="0" smtClean="0"/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1952898" cy="6382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222376"/>
            <a:ext cx="4206171" cy="28070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53" y="4200208"/>
            <a:ext cx="1982323" cy="5185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453" y="3622680"/>
            <a:ext cx="2235570" cy="41592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3453" y="5762641"/>
            <a:ext cx="3643893" cy="3102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94668" y="6175392"/>
            <a:ext cx="157126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Cubic lattice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711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Improved action with non-locality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In practical calculation, sign problem and convergence of perturbation have to be taken care of.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To improve the non-perturbative calculation, modified non-local contact interaction are used.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3001098"/>
            <a:ext cx="6462135" cy="61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97" y="3852079"/>
            <a:ext cx="3364262" cy="13905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654" y="3152067"/>
            <a:ext cx="2258037" cy="3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cancellation between positive and negative contributions</a:t>
            </a:r>
            <a:r>
              <a:rPr lang="en-US" altLang="ko-KR" dirty="0" smtClean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pion exchange and </a:t>
            </a:r>
            <a:r>
              <a:rPr lang="en-US" altLang="ko-KR" dirty="0" smtClean="0">
                <a:solidFill>
                  <a:srgbClr val="FF0000"/>
                </a:solidFill>
              </a:rPr>
              <a:t>higher order chiral interaction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Needs a remedy to extend to </a:t>
            </a:r>
            <a:r>
              <a:rPr lang="en-US" altLang="ko-KR" dirty="0" smtClean="0">
                <a:solidFill>
                  <a:srgbClr val="FF0000"/>
                </a:solidFill>
              </a:rPr>
              <a:t>neutron rich isotopes</a:t>
            </a:r>
            <a:r>
              <a:rPr lang="en-US" altLang="ko-KR" dirty="0" smtClean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 Wave function matching Hamiltonian.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244" y="4868863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Only Four parameters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741" y="463220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Minimal nuclear interaction</a:t>
            </a:r>
          </a:p>
          <a:p>
            <a:r>
              <a:rPr lang="en-US" altLang="ko-KR" sz="1600" dirty="0" smtClean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 smtClean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 smtClean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 smtClean="0"/>
              <a:t>neutron matter </a:t>
            </a:r>
          </a:p>
          <a:p>
            <a:r>
              <a:rPr lang="en-US" altLang="ko-KR" sz="1600" dirty="0" smtClean="0"/>
              <a:t>simultaneously up to few percent error in binding energy and charge radius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 we improve the agreement by </a:t>
            </a:r>
          </a:p>
          <a:p>
            <a:r>
              <a:rPr lang="en-US" altLang="ko-KR" dirty="0" smtClean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 we improve the agreement by </a:t>
            </a:r>
          </a:p>
          <a:p>
            <a:r>
              <a:rPr lang="en-US" altLang="ko-KR" dirty="0" smtClean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/>
          </a:bodyPr>
          <a:lstStyle/>
          <a:p>
            <a:r>
              <a:rPr lang="en-US" altLang="ko-KR" i="1" dirty="0" smtClean="0"/>
              <a:t>Ab-initio</a:t>
            </a:r>
            <a:r>
              <a:rPr lang="en-US" altLang="ko-KR" dirty="0" smtClean="0"/>
              <a:t> can mean many different things. </a:t>
            </a:r>
          </a:p>
          <a:p>
            <a:r>
              <a:rPr lang="en-US" altLang="ko-KR" i="1" dirty="0" smtClean="0"/>
              <a:t>ab-initio</a:t>
            </a:r>
            <a:r>
              <a:rPr lang="en-US" altLang="ko-KR" dirty="0" smtClean="0"/>
              <a:t> </a:t>
            </a:r>
            <a:r>
              <a:rPr lang="en-US" altLang="ko-KR" dirty="0" smtClean="0"/>
              <a:t>Nuclear Physics</a:t>
            </a:r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 smtClean="0"/>
              <a:t>1) nucleon degrees of freedom</a:t>
            </a:r>
          </a:p>
          <a:p>
            <a:pPr lvl="1"/>
            <a:r>
              <a:rPr lang="en-US" altLang="ko-KR" dirty="0" smtClean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Goal: predict nuclear phenomena (without parameter fitting) from fundamental nuclear interaction.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 rare isotopes, dripline,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r-process,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extreme conditions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62" y="682679"/>
            <a:ext cx="6639852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2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 is only active</a:t>
            </a:r>
          </a:p>
          <a:p>
            <a:r>
              <a:rPr lang="en-US" altLang="ko-KR" dirty="0" smtClean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</a:t>
            </a:r>
            <a:r>
              <a:rPr lang="en-US" altLang="ko-KR" dirty="0" smtClean="0">
                <a:solidFill>
                  <a:srgbClr val="FF0000"/>
                </a:solidFill>
              </a:rPr>
              <a:t> goal </a:t>
            </a:r>
            <a:r>
              <a:rPr lang="en-US" altLang="ko-KR" dirty="0" smtClean="0"/>
              <a:t>is to make the </a:t>
            </a:r>
            <a:r>
              <a:rPr lang="en-US" altLang="ko-KR" dirty="0" smtClean="0">
                <a:solidFill>
                  <a:srgbClr val="FF0000"/>
                </a:solidFill>
              </a:rPr>
              <a:t>perturbation expansion</a:t>
            </a:r>
            <a:r>
              <a:rPr lang="en-US" altLang="ko-KR" dirty="0" smtClean="0"/>
              <a:t> from “simple” wave function gives </a:t>
            </a:r>
            <a:r>
              <a:rPr lang="en-US" altLang="ko-KR" dirty="0" smtClean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41" y="4913507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phase shifts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60" y="1785693"/>
            <a:ext cx="6633971" cy="4241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3992" y="2022231"/>
            <a:ext cx="2224454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 Hamiltonian is fitted to phase shifts.</a:t>
            </a:r>
          </a:p>
          <a:p>
            <a:endParaRPr lang="en-US" altLang="ko-KR" dirty="0"/>
          </a:p>
          <a:p>
            <a:r>
              <a:rPr lang="en-US" altLang="ko-KR" dirty="0" smtClean="0"/>
              <a:t>H’ is equivalent to original Hamiltonian.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Deuteron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6787" y="1694416"/>
            <a:ext cx="8366826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Original and transformed Hamiltonian gives correct deuteron binding energy for non-perturbative calculation.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H_s is chosen as a leading order of 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Non-perturbative H_s + first order perturbation (H’-H_s)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 2.02 MeV 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 0.1MeV/nucleon error is attributed to higher order (H’-H_s)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Non-perturbative H_s + first order perturbation (H-H_s)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 0.68 MeV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 worse convergence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753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Tjon</a:t>
            </a:r>
            <a:r>
              <a:rPr lang="en-US" altLang="ko-KR" dirty="0" smtClean="0"/>
              <a:t> 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07" y="1736436"/>
            <a:ext cx="5364088" cy="44885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2945" y="1985818"/>
            <a:ext cx="3417455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Correlation between 3H and 4He binding energy. </a:t>
            </a:r>
          </a:p>
          <a:p>
            <a:endParaRPr lang="en-US" altLang="ko-KR" dirty="0"/>
          </a:p>
          <a:p>
            <a:r>
              <a:rPr lang="en-US" altLang="ko-KR" dirty="0" smtClean="0"/>
              <a:t>Two nucleon interaction only.</a:t>
            </a:r>
          </a:p>
          <a:p>
            <a:endParaRPr lang="en-US" altLang="ko-KR" dirty="0"/>
          </a:p>
          <a:p>
            <a:r>
              <a:rPr lang="en-US" altLang="ko-KR" dirty="0" smtClean="0"/>
              <a:t>Open symbols: chiral EFT</a:t>
            </a:r>
          </a:p>
          <a:p>
            <a:r>
              <a:rPr lang="en-US" altLang="ko-KR" dirty="0" smtClean="0"/>
              <a:t>(non-perturbative LO</a:t>
            </a:r>
          </a:p>
          <a:p>
            <a:r>
              <a:rPr lang="en-US" altLang="ko-KR" dirty="0" smtClean="0"/>
              <a:t>+ perturbative higher orders)</a:t>
            </a:r>
          </a:p>
          <a:p>
            <a:endParaRPr lang="en-US" altLang="ko-KR" dirty="0"/>
          </a:p>
          <a:p>
            <a:r>
              <a:rPr lang="en-US" altLang="ko-KR" dirty="0" smtClean="0"/>
              <a:t>filled symbols: W.M. </a:t>
            </a:r>
          </a:p>
          <a:p>
            <a:r>
              <a:rPr lang="en-US" altLang="ko-KR" dirty="0" smtClean="0"/>
              <a:t>(non-perturbative H’</a:t>
            </a:r>
          </a:p>
          <a:p>
            <a:r>
              <a:rPr lang="en-US" altLang="ko-KR" dirty="0" smtClean="0"/>
              <a:t>+perturbative corrections)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55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Three-body force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6478" y="1441938"/>
            <a:ext cx="7781192" cy="5023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No new LECs in 2-body interaction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</a:t>
            </a:r>
            <a:r>
              <a:rPr lang="en-US" altLang="ko-KR" dirty="0">
                <a:sym typeface="Wingdings" panose="05000000000000000000" pitchFamily="2" charset="2"/>
              </a:rPr>
              <a:t>We chose H_s as leading order of chiral EFT potential.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Drawback </a:t>
            </a:r>
            <a:r>
              <a:rPr lang="en-US" altLang="ko-KR" dirty="0">
                <a:sym typeface="Wingdings" panose="05000000000000000000" pitchFamily="2" charset="2"/>
              </a:rPr>
              <a:t>: Induces many body interactions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introduce additional 3-body interactions and fit them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Chiral EFT TBF at N2LO have two parameters: </a:t>
            </a:r>
            <a:r>
              <a:rPr lang="en-US" altLang="ko-KR" dirty="0" err="1" smtClean="0"/>
              <a:t>cD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cE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at N3LO have many-diagrams, but no new parameter.</a:t>
            </a:r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4 new parameters for TBF at N3LO: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local smeared </a:t>
            </a:r>
            <a:r>
              <a:rPr lang="en-US" altLang="ko-KR" dirty="0" err="1" smtClean="0"/>
              <a:t>cD</a:t>
            </a:r>
            <a:endParaRPr lang="en-US" altLang="ko-KR" dirty="0" smtClean="0"/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local smeared </a:t>
            </a:r>
            <a:r>
              <a:rPr lang="en-US" altLang="ko-KR" dirty="0" err="1" smtClean="0"/>
              <a:t>cE</a:t>
            </a:r>
            <a:endParaRPr lang="en-US" altLang="ko-KR" dirty="0" smtClean="0"/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point-split cE_1, cE_2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a fine-tuning of </a:t>
            </a:r>
            <a:r>
              <a:rPr lang="el-GR" altLang="ko-KR" dirty="0" smtClean="0">
                <a:sym typeface="Wingdings" panose="05000000000000000000" pitchFamily="2" charset="2"/>
              </a:rPr>
              <a:t>α</a:t>
            </a:r>
            <a:r>
              <a:rPr lang="en-US" altLang="ko-KR" dirty="0" smtClean="0">
                <a:sym typeface="Wingdings" panose="05000000000000000000" pitchFamily="2" charset="2"/>
              </a:rPr>
              <a:t>-</a:t>
            </a:r>
            <a:r>
              <a:rPr lang="el-GR" altLang="ko-KR" dirty="0" smtClean="0">
                <a:sym typeface="Wingdings" panose="05000000000000000000" pitchFamily="2" charset="2"/>
              </a:rPr>
              <a:t>α</a:t>
            </a:r>
            <a:r>
              <a:rPr lang="en-US" altLang="ko-KR" dirty="0" smtClean="0">
                <a:sym typeface="Wingdings" panose="05000000000000000000" pitchFamily="2" charset="2"/>
              </a:rPr>
              <a:t> S-wave scattering, </a:t>
            </a:r>
            <a:r>
              <a:rPr lang="el-GR" altLang="ko-KR" dirty="0" smtClean="0">
                <a:sym typeface="Wingdings" panose="05000000000000000000" pitchFamily="2" charset="2"/>
              </a:rPr>
              <a:t>α</a:t>
            </a:r>
            <a:r>
              <a:rPr lang="en-US" altLang="ko-KR" dirty="0" smtClean="0">
                <a:sym typeface="Wingdings" panose="05000000000000000000" pitchFamily="2" charset="2"/>
              </a:rPr>
              <a:t>-N scattering, </a:t>
            </a:r>
            <a:r>
              <a:rPr lang="el-GR" altLang="ko-KR" dirty="0" smtClean="0">
                <a:sym typeface="Wingdings" panose="05000000000000000000" pitchFamily="2" charset="2"/>
              </a:rPr>
              <a:t>α</a:t>
            </a:r>
            <a:r>
              <a:rPr lang="en-US" altLang="ko-KR" dirty="0" smtClean="0">
                <a:sym typeface="Wingdings" panose="05000000000000000000" pitchFamily="2" charset="2"/>
              </a:rPr>
              <a:t>-N-N scattering,</a:t>
            </a:r>
            <a:r>
              <a:rPr lang="el-GR" altLang="ko-KR" dirty="0" smtClean="0">
                <a:sym typeface="Wingdings" panose="05000000000000000000" pitchFamily="2" charset="2"/>
              </a:rPr>
              <a:t> α</a:t>
            </a:r>
            <a:r>
              <a:rPr lang="en-US" altLang="ko-KR" dirty="0" smtClean="0">
                <a:sym typeface="Wingdings" panose="05000000000000000000" pitchFamily="2" charset="2"/>
              </a:rPr>
              <a:t>-</a:t>
            </a:r>
            <a:r>
              <a:rPr lang="el-GR" altLang="ko-KR" dirty="0" smtClean="0">
                <a:sym typeface="Wingdings" panose="05000000000000000000" pitchFamily="2" charset="2"/>
              </a:rPr>
              <a:t>α</a:t>
            </a:r>
            <a:r>
              <a:rPr lang="en-US" altLang="ko-KR" dirty="0" smtClean="0">
                <a:sym typeface="Wingdings" panose="05000000000000000000" pitchFamily="2" charset="2"/>
              </a:rPr>
              <a:t>-</a:t>
            </a:r>
            <a:r>
              <a:rPr lang="el-GR" altLang="ko-KR" dirty="0" smtClean="0">
                <a:sym typeface="Wingdings" panose="05000000000000000000" pitchFamily="2" charset="2"/>
              </a:rPr>
              <a:t>α</a:t>
            </a:r>
            <a:r>
              <a:rPr lang="en-US" altLang="ko-KR" dirty="0" smtClean="0">
                <a:sym typeface="Wingdings" panose="05000000000000000000" pitchFamily="2" charset="2"/>
              </a:rPr>
              <a:t> scattering, 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292934"/>
                </a:solidFill>
              </a:rPr>
              <a:t>more </a:t>
            </a:r>
            <a:r>
              <a:rPr lang="en-US" altLang="ko-KR" dirty="0">
                <a:solidFill>
                  <a:srgbClr val="292934"/>
                </a:solidFill>
              </a:rPr>
              <a:t>TBF </a:t>
            </a:r>
            <a:r>
              <a:rPr lang="en-US" altLang="ko-KR" dirty="0" smtClean="0">
                <a:solidFill>
                  <a:srgbClr val="292934"/>
                </a:solidFill>
              </a:rPr>
              <a:t>terms </a:t>
            </a:r>
            <a:r>
              <a:rPr lang="en-US" altLang="ko-KR" dirty="0">
                <a:solidFill>
                  <a:srgbClr val="292934"/>
                </a:solidFill>
              </a:rPr>
              <a:t>only give minor improvements</a:t>
            </a:r>
            <a:r>
              <a:rPr lang="en-US" altLang="ko-KR" dirty="0" smtClean="0">
                <a:solidFill>
                  <a:srgbClr val="292934"/>
                </a:solidFill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12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BE/A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Charge Radius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" y="1705842"/>
            <a:ext cx="8465358" cy="4321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Nuclear/Neutron Matter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matter: </a:t>
            </a:r>
          </a:p>
          <a:p>
            <a:r>
              <a:rPr lang="en-US" altLang="ko-KR" dirty="0" smtClean="0"/>
              <a:t>A=4~80</a:t>
            </a:r>
          </a:p>
          <a:p>
            <a:r>
              <a:rPr lang="en-US" altLang="ko-KR" dirty="0" smtClean="0"/>
              <a:t>box size 6.6 ~ 13.2  fm.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Nuclear matter:</a:t>
            </a:r>
          </a:p>
          <a:p>
            <a:r>
              <a:rPr lang="en-US" altLang="ko-KR" dirty="0" smtClean="0"/>
              <a:t>A=4 ~ 160</a:t>
            </a:r>
          </a:p>
          <a:p>
            <a:r>
              <a:rPr lang="en-US" altLang="ko-KR" dirty="0" smtClean="0"/>
              <a:t>Box size 7.92~9.24 fm.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 initio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(ab initio) Nuclear physics is challenging.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Nuclear many body problem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Requires Non-perturbative method.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And more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Some reaction calculation for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Oxygen isotopes in NLEFT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068761" y="6028824"/>
            <a:ext cx="274025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1592262"/>
            <a:ext cx="62571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Reasonable agreement with experiments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Correct dripline at O24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Slight over binding in O26.</a:t>
            </a:r>
          </a:p>
          <a:p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en-US" altLang="ko-KR" sz="2400" dirty="0" smtClean="0">
                <a:sym typeface="Wingdings" panose="05000000000000000000" pitchFamily="2" charset="2"/>
              </a:rPr>
              <a:t>   finite volume effects? 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6613" r="18515"/>
          <a:stretch/>
        </p:blipFill>
        <p:spPr>
          <a:xfrm>
            <a:off x="7239000" y="1524000"/>
            <a:ext cx="2171700" cy="43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isotopes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Preliminary study shows promising results for wide range of observables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Further investigation on the finite volume effects is on-going.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Carbon isotopes, odd Oxygen isotopes, Cluster structure, excited states will be studied.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81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Oxygen isotopes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9" y="5677767"/>
            <a:ext cx="6701319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 we explain the dripline of Oxygen isotopes in NLEFT?</a:t>
            </a:r>
          </a:p>
          <a:p>
            <a:r>
              <a:rPr lang="en-US" altLang="ko-KR" dirty="0" smtClean="0"/>
              <a:t>Role of 3-body force?  </a:t>
            </a:r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1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447801"/>
            <a:ext cx="70008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5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20083</TotalTime>
  <Words>1578</Words>
  <Application>Microsoft Office PowerPoint</Application>
  <PresentationFormat>A4 용지(210x297mm)</PresentationFormat>
  <Paragraphs>286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52</vt:i4>
      </vt:variant>
    </vt:vector>
  </HeadingPairs>
  <TitlesOfParts>
    <vt:vector size="62" baseType="lpstr">
      <vt:lpstr>돋움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PowerPoint 프레젠테이션</vt:lpstr>
      <vt:lpstr>Ab-initio method</vt:lpstr>
      <vt:lpstr>Ab initio many-body</vt:lpstr>
      <vt:lpstr>Oxygen isotopes</vt:lpstr>
      <vt:lpstr>Nuclear Lattice Effective Field Theory</vt:lpstr>
      <vt:lpstr>Path integral</vt:lpstr>
      <vt:lpstr>Chiral Effective Field Theory</vt:lpstr>
      <vt:lpstr>Lattice Hamiltonian</vt:lpstr>
      <vt:lpstr>Low energy constants in lattice EFT</vt:lpstr>
      <vt:lpstr>PowerPoint 프레젠테이션</vt:lpstr>
      <vt:lpstr>PowerPoint 프레젠테이션</vt:lpstr>
      <vt:lpstr>Auxiliary Field Monte Carlo </vt:lpstr>
      <vt:lpstr>PowerPoint 프레젠테이션</vt:lpstr>
      <vt:lpstr>Applications of NLEFT</vt:lpstr>
      <vt:lpstr>Adiabatic projection method</vt:lpstr>
      <vt:lpstr>PowerPoint 프레젠테이션</vt:lpstr>
      <vt:lpstr>Adiabatic projection method</vt:lpstr>
      <vt:lpstr>PowerPoint 프레젠테이션</vt:lpstr>
      <vt:lpstr>Pinhole Algorithm</vt:lpstr>
      <vt:lpstr>PowerPoint 프레젠테이션</vt:lpstr>
      <vt:lpstr>Pinhole trace algorithm</vt:lpstr>
      <vt:lpstr>Eigenvector Continuation</vt:lpstr>
      <vt:lpstr>Eigenvector Continuation</vt:lpstr>
      <vt:lpstr>Eigenvector Continuation</vt:lpstr>
      <vt:lpstr>Unitary Fermion Gas</vt:lpstr>
      <vt:lpstr>Unitary Fermion Gas</vt:lpstr>
      <vt:lpstr>PowerPoint 프레젠테이션</vt:lpstr>
      <vt:lpstr>Unitary limit Hamiltonian in BCC</vt:lpstr>
      <vt:lpstr>Unitary limit Hamiltonian in BCC</vt:lpstr>
      <vt:lpstr>Unitary limit Hamiltonian in BCC</vt:lpstr>
      <vt:lpstr>Unitary Fermion Gas in BCC lattice</vt:lpstr>
      <vt:lpstr>Improved action with non-locality</vt:lpstr>
      <vt:lpstr>Lattice chiral Hamiltonian (N3LO)</vt:lpstr>
      <vt:lpstr>Difficulty with full chiral interaction</vt:lpstr>
      <vt:lpstr>PowerPoint 프레젠테이션</vt:lpstr>
      <vt:lpstr>PowerPoint 프레젠테이션</vt:lpstr>
      <vt:lpstr>PowerPoint 프레젠테이션</vt:lpstr>
      <vt:lpstr>PowerPoint 프레젠테이션</vt:lpstr>
      <vt:lpstr>Wave function matching</vt:lpstr>
      <vt:lpstr>NN phase shifts from WFM</vt:lpstr>
      <vt:lpstr>Deuteron</vt:lpstr>
      <vt:lpstr>Tjon line</vt:lpstr>
      <vt:lpstr>Three-body force</vt:lpstr>
      <vt:lpstr>BE/A from WFM</vt:lpstr>
      <vt:lpstr>Charge density from WFM</vt:lpstr>
      <vt:lpstr>Charge Radius</vt:lpstr>
      <vt:lpstr>Nuclear/Neutron Matter</vt:lpstr>
      <vt:lpstr>Oxygen isotopes in NLEFT</vt:lpstr>
      <vt:lpstr>Carbon isotopes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1154</cp:revision>
  <cp:lastPrinted>2018-09-03T05:45:20Z</cp:lastPrinted>
  <dcterms:created xsi:type="dcterms:W3CDTF">2016-03-06T10:47:04Z</dcterms:created>
  <dcterms:modified xsi:type="dcterms:W3CDTF">2023-03-25T06:56:35Z</dcterms:modified>
</cp:coreProperties>
</file>